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310" r:id="rId5"/>
    <p:sldId id="348" r:id="rId6"/>
    <p:sldId id="315" r:id="rId7"/>
    <p:sldId id="377" r:id="rId8"/>
    <p:sldId id="343" r:id="rId9"/>
    <p:sldId id="372" r:id="rId10"/>
    <p:sldId id="355" r:id="rId11"/>
    <p:sldId id="378" r:id="rId12"/>
    <p:sldId id="379" r:id="rId13"/>
    <p:sldId id="354" r:id="rId14"/>
    <p:sldId id="320" r:id="rId15"/>
    <p:sldId id="382" r:id="rId16"/>
    <p:sldId id="384" r:id="rId17"/>
    <p:sldId id="385" r:id="rId18"/>
    <p:sldId id="397" r:id="rId19"/>
    <p:sldId id="399" r:id="rId20"/>
    <p:sldId id="400" r:id="rId21"/>
    <p:sldId id="402" r:id="rId22"/>
    <p:sldId id="405" r:id="rId23"/>
    <p:sldId id="412" r:id="rId24"/>
    <p:sldId id="406" r:id="rId25"/>
    <p:sldId id="413" r:id="rId26"/>
    <p:sldId id="415" r:id="rId27"/>
    <p:sldId id="408" r:id="rId28"/>
    <p:sldId id="410" r:id="rId29"/>
    <p:sldId id="417" r:id="rId30"/>
    <p:sldId id="418" r:id="rId31"/>
    <p:sldId id="422" r:id="rId32"/>
    <p:sldId id="351" r:id="rId33"/>
    <p:sldId id="404" r:id="rId34"/>
    <p:sldId id="398" r:id="rId35"/>
    <p:sldId id="420" r:id="rId36"/>
    <p:sldId id="421" r:id="rId37"/>
    <p:sldId id="409" r:id="rId38"/>
    <p:sldId id="416" r:id="rId39"/>
    <p:sldId id="411" r:id="rId40"/>
    <p:sldId id="41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821FA-8A1E-467A-8A5B-535ADBC728A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9A621-2BDB-4840-9ED0-1E61AADB4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,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, y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, </a:t>
            </a:r>
            <a:r>
              <a:rPr lang="en-US" dirty="0" err="1"/>
              <a:t>mejora</a:t>
            </a:r>
            <a:r>
              <a:rPr lang="en-US" dirty="0"/>
              <a:t> =&gt; alto </a:t>
            </a:r>
            <a:r>
              <a:rPr lang="en-US" dirty="0" err="1"/>
              <a:t>impacto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A621-2BDB-4840-9ED0-1E61AADB4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Formulaci</a:t>
            </a:r>
            <a:r>
              <a:rPr lang="es-PE" dirty="0" err="1"/>
              <a:t>ón</a:t>
            </a:r>
            <a:r>
              <a:rPr lang="es-PE" dirty="0"/>
              <a:t>, (estructuras, operadores =</a:t>
            </a:r>
            <a:r>
              <a:rPr lang="en-US" dirty="0"/>
              <a:t>&gt; </a:t>
            </a:r>
            <a:r>
              <a:rPr lang="en-US" dirty="0" err="1"/>
              <a:t>implementaci</a:t>
            </a:r>
            <a:r>
              <a:rPr lang="es-PE" dirty="0" err="1"/>
              <a:t>ón</a:t>
            </a:r>
            <a:r>
              <a:rPr lang="es-PE" dirty="0"/>
              <a:t> </a:t>
            </a:r>
            <a:r>
              <a:rPr lang="en-US" dirty="0" err="1"/>
              <a:t>algoritmo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A621-2BDB-4840-9ED0-1E61AADB49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07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Representación compacta =</a:t>
            </a:r>
            <a:r>
              <a:rPr lang="en-US" dirty="0"/>
              <a:t>&gt;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 =&gt; b</a:t>
            </a:r>
            <a:r>
              <a:rPr lang="es-PE" dirty="0" err="1"/>
              <a:t>úsqueda</a:t>
            </a:r>
            <a:r>
              <a:rPr lang="es-PE" dirty="0"/>
              <a:t> más eficiente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A621-2BDB-4840-9ED0-1E61AADB49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un </a:t>
            </a:r>
            <a:r>
              <a:rPr lang="es-PE" b="1" dirty="0"/>
              <a:t>modelo matemático de programación no lineal entera mixta</a:t>
            </a:r>
            <a:r>
              <a:rPr lang="es-PE" dirty="0"/>
              <a:t> 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Función objetivo, restricciones, variables de decisión, parámetros 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Estructuras de datos definidas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Diseño de la función de aptitud y operadores del algoritmo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Algoritmo genético implementado en un componente reutilizable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81" y="1774824"/>
            <a:ext cx="8147050" cy="4737177"/>
          </a:xfrm>
        </p:spPr>
        <p:txBody>
          <a:bodyPr>
            <a:noAutofit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ES" sz="2000" dirty="0"/>
              <a:t>Diseñar un </a:t>
            </a:r>
            <a:r>
              <a:rPr lang="es-ES" sz="2000" b="1" dirty="0"/>
              <a:t>modelo matemático de programación no lineal entera mixta</a:t>
            </a:r>
            <a:r>
              <a:rPr lang="es-ES" sz="2000" dirty="0"/>
              <a:t> a partir de la formulación del problema de optimización.</a:t>
            </a:r>
            <a:endParaRPr lang="es-PE" sz="20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Modelo matemático formulado e implementado en un lenguaje de modelado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Componente de software que optimice el modelo mediante un </a:t>
            </a:r>
            <a:r>
              <a:rPr lang="es-PE" sz="1800" i="1" dirty="0" err="1"/>
              <a:t>solver</a:t>
            </a:r>
            <a:endParaRPr lang="es-PE" sz="1800" i="1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sz="2000" dirty="0"/>
              <a:t>Diseñar y desarrollar la </a:t>
            </a:r>
            <a:r>
              <a:rPr lang="es-PE" sz="2000" b="1" dirty="0"/>
              <a:t>experimentación numérica </a:t>
            </a:r>
            <a:r>
              <a:rPr lang="es-PE" sz="2000" dirty="0"/>
              <a:t>para comparar el desempeño del algoritmo genético con el método de programación lineal.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Generador aleatorio de casos de prueba de diferentes tamaños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Análisis de datos y desarrollo de un caso de prueba basado en un escenario real</a:t>
            </a:r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sz="2000" dirty="0"/>
              <a:t>Desarrollar la </a:t>
            </a:r>
            <a:r>
              <a:rPr lang="es-PE" sz="2000" b="1" dirty="0"/>
              <a:t>interfaz de usuario </a:t>
            </a:r>
            <a:r>
              <a:rPr lang="es-PE" sz="2000" dirty="0"/>
              <a:t>para la ejecución y visualización de los algoritmos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Interfaz de usuario implementada y conteniendo los módulos del algoritmo genético y el programa lineal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5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E492A-3593-4822-B609-FEE9B630C7BA}"/>
              </a:ext>
            </a:extLst>
          </p:cNvPr>
          <p:cNvCxnSpPr/>
          <p:nvPr/>
        </p:nvCxnSpPr>
        <p:spPr>
          <a:xfrm>
            <a:off x="488420" y="4011757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0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O1. Formulación: parámetros y variables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250336" y="1763905"/>
            <a:ext cx="86433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Clase </a:t>
            </a:r>
            <a:r>
              <a:rPr lang="es-PE" b="1" i="1" dirty="0"/>
              <a:t>Problema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        Entero </a:t>
            </a:r>
            <a:r>
              <a:rPr lang="es-PE" b="1" i="1" dirty="0"/>
              <a:t>K</a:t>
            </a:r>
            <a:r>
              <a:rPr lang="es-PE" dirty="0"/>
              <a:t>;   </a:t>
            </a:r>
            <a:r>
              <a:rPr lang="en-US" dirty="0"/>
              <a:t>//</a:t>
            </a:r>
            <a:r>
              <a:rPr lang="es-PE" dirty="0"/>
              <a:t> número de nodos en la red de distribución</a:t>
            </a:r>
            <a:endParaRPr lang="en-US" dirty="0"/>
          </a:p>
          <a:p>
            <a:r>
              <a:rPr lang="es-PE" dirty="0"/>
              <a:t>        Entero </a:t>
            </a:r>
            <a:r>
              <a:rPr lang="es-PE" b="1" i="1" dirty="0"/>
              <a:t>I</a:t>
            </a:r>
            <a:r>
              <a:rPr lang="es-PE" dirty="0"/>
              <a:t>;    </a:t>
            </a:r>
            <a:r>
              <a:rPr lang="en-US" dirty="0"/>
              <a:t>// n</a:t>
            </a:r>
            <a:r>
              <a:rPr lang="es-PE" dirty="0" err="1"/>
              <a:t>úmero</a:t>
            </a:r>
            <a:r>
              <a:rPr lang="es-PE" dirty="0"/>
              <a:t> de tipos de bienes (suministros) de ayuda humanitaria</a:t>
            </a:r>
            <a:endParaRPr lang="en-US" dirty="0"/>
          </a:p>
          <a:p>
            <a:r>
              <a:rPr lang="es-PE" dirty="0"/>
              <a:t>        Arreglo de enteros [K, I] </a:t>
            </a:r>
            <a:r>
              <a:rPr lang="es-PE" b="1" i="1" dirty="0"/>
              <a:t>Inventario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inventario</a:t>
            </a:r>
            <a:r>
              <a:rPr lang="en-US" dirty="0"/>
              <a:t> total de </a:t>
            </a:r>
            <a:r>
              <a:rPr lang="en-US" dirty="0" err="1"/>
              <a:t>bienes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enteros [K, I] </a:t>
            </a:r>
            <a:r>
              <a:rPr lang="es-PE" b="1" i="1" dirty="0"/>
              <a:t>Demanda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demanda</a:t>
            </a:r>
            <a:r>
              <a:rPr lang="en-US" dirty="0"/>
              <a:t> total de </a:t>
            </a:r>
            <a:r>
              <a:rPr lang="en-US" dirty="0" err="1"/>
              <a:t>bienes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enteros [K] </a:t>
            </a:r>
            <a:r>
              <a:rPr lang="es-PE" b="1" i="1" dirty="0"/>
              <a:t>Capacidad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capacidad</a:t>
            </a:r>
            <a:r>
              <a:rPr lang="en-US" dirty="0"/>
              <a:t> total del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reales [K, K] </a:t>
            </a:r>
            <a:r>
              <a:rPr lang="es-PE" b="1" i="1" dirty="0" err="1"/>
              <a:t>CostoTransp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transporte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par de </a:t>
            </a:r>
            <a:r>
              <a:rPr lang="en-US" dirty="0" err="1"/>
              <a:t>nodos</a:t>
            </a:r>
            <a:endParaRPr lang="en-US" dirty="0"/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8B001-5590-4525-BCE0-4182A078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25" y="4858785"/>
            <a:ext cx="1298984" cy="170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40" y="5407430"/>
            <a:ext cx="1139501" cy="8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66" y="5504163"/>
            <a:ext cx="751198" cy="63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8DE8F-B55F-4AAE-B26A-CF6D8B94A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486" y="5451035"/>
            <a:ext cx="823237" cy="738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FB732-A13B-4CDA-90DC-4F4409155314}"/>
              </a:ext>
            </a:extLst>
          </p:cNvPr>
          <p:cNvSpPr txBox="1"/>
          <p:nvPr/>
        </p:nvSpPr>
        <p:spPr>
          <a:xfrm>
            <a:off x="250336" y="4153147"/>
            <a:ext cx="809087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PE" b="1" i="1" dirty="0" err="1"/>
              <a:t>Transp</a:t>
            </a:r>
            <a:r>
              <a:rPr lang="es-PE" b="1" i="1" baseline="-25000" dirty="0" err="1"/>
              <a:t>jki</a:t>
            </a:r>
            <a:r>
              <a:rPr lang="es-PE" dirty="0"/>
              <a:t>: cantidad de bienes (suministros de ayuda humanitaria) de tipo i que se transportarán desde el nodo j hacia k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7D1E3E-BBA0-4E9B-9914-945B2A7A621C}"/>
              </a:ext>
            </a:extLst>
          </p:cNvPr>
          <p:cNvGrpSpPr/>
          <p:nvPr/>
        </p:nvGrpSpPr>
        <p:grpSpPr>
          <a:xfrm>
            <a:off x="7332359" y="4637504"/>
            <a:ext cx="524224" cy="502832"/>
            <a:chOff x="4339876" y="3313834"/>
            <a:chExt cx="653226" cy="626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111E9F-1678-4C49-B0C7-5A8570C9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1063" y="3641676"/>
              <a:ext cx="412039" cy="2987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FBECD3-FDD2-4A9C-9F72-BAC1D50F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9876" y="3683166"/>
              <a:ext cx="241187" cy="203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773F2B-BA6D-49A3-B677-62D6FC774485}"/>
                </a:ext>
              </a:extLst>
            </p:cNvPr>
            <p:cNvSpPr txBox="1"/>
            <p:nvPr/>
          </p:nvSpPr>
          <p:spPr>
            <a:xfrm>
              <a:off x="4479914" y="33138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función objetivo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/>
              <p:nvPr/>
            </p:nvSpPr>
            <p:spPr>
              <a:xfrm>
                <a:off x="640485" y="2473324"/>
                <a:ext cx="3359831" cy="799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𝐶𝑜𝑠𝑡𝑜𝑇𝑟𝑎𝑛𝑠𝑝</m:t>
                              </m:r>
                            </m:e>
                            <m:sub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5" y="2473324"/>
                <a:ext cx="3359831" cy="799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2ECF19-B558-4DCE-BC3E-F805CEC7866C}"/>
              </a:ext>
            </a:extLst>
          </p:cNvPr>
          <p:cNvSpPr txBox="1"/>
          <p:nvPr/>
        </p:nvSpPr>
        <p:spPr>
          <a:xfrm>
            <a:off x="500062" y="1983575"/>
            <a:ext cx="33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F1: Minimizar costo de transporte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/>
              <p:nvPr/>
            </p:nvSpPr>
            <p:spPr>
              <a:xfrm>
                <a:off x="554258" y="4012246"/>
                <a:ext cx="2400718" cy="868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𝑇𝑟𝑎𝑛𝑠𝑝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𝐷𝑒𝑚𝑎𝑛𝑑𝑎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8" y="4012246"/>
                <a:ext cx="2400718" cy="868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A135E2-2DEC-45A4-8E85-37D467440C99}"/>
              </a:ext>
            </a:extLst>
          </p:cNvPr>
          <p:cNvSpPr txBox="1"/>
          <p:nvPr/>
        </p:nvSpPr>
        <p:spPr>
          <a:xfrm>
            <a:off x="500062" y="3450983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F2: Minimizar inequidad en la distribución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836E-1449-44C2-BAFE-E74223E2EA4A}"/>
              </a:ext>
            </a:extLst>
          </p:cNvPr>
          <p:cNvSpPr txBox="1"/>
          <p:nvPr/>
        </p:nvSpPr>
        <p:spPr>
          <a:xfrm>
            <a:off x="640485" y="5318462"/>
            <a:ext cx="3473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i: tipo de suministro (bien)</a:t>
            </a:r>
          </a:p>
          <a:p>
            <a:r>
              <a:rPr lang="es-PE" dirty="0"/>
              <a:t>j, k: nodos de la red de distribución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C80CB-16B3-4538-9683-969E2509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26" y="4012246"/>
            <a:ext cx="1156588" cy="103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0E141-A6CB-4761-88D3-C61081F3C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291" y="3693301"/>
            <a:ext cx="330704" cy="318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6EB73-BF01-4E31-8E62-C17690716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996" y="2473324"/>
            <a:ext cx="1011618" cy="733423"/>
          </a:xfrm>
          <a:prstGeom prst="rect">
            <a:avLst/>
          </a:prstGeom>
        </p:spPr>
      </p:pic>
      <p:pic>
        <p:nvPicPr>
          <p:cNvPr id="15" name="Picture 2" descr="Resultado de imagen para money symbol">
            <a:extLst>
              <a:ext uri="{FF2B5EF4-FFF2-40B4-BE49-F238E27FC236}">
                <a16:creationId xmlns:a16="http://schemas.microsoft.com/office/drawing/2014/main" id="{7CFA1C33-4BF8-4F03-8C93-EFBC8D03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88" y="2204152"/>
            <a:ext cx="156255" cy="2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5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38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restricciones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1712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AC7E2E-9808-4FFB-AA58-33AAEFA5CEDD}"/>
                  </a:ext>
                </a:extLst>
              </p:cNvPr>
              <p:cNvSpPr txBox="1"/>
              <p:nvPr/>
            </p:nvSpPr>
            <p:spPr>
              <a:xfrm>
                <a:off x="637381" y="1465310"/>
                <a:ext cx="7740650" cy="5187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R1: Balance en los puntos de abastecimiento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𝐼𝑛𝑣𝑒𝑛𝑡𝑎𝑟𝑖𝑜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𝑎𝑙𝑚𝑎𝑐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PE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R2: Balance en los puntos de demanda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𝐷𝑒𝑚𝑎𝑛𝑑𝑎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𝑝𝑢𝑛𝑡𝑜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𝑑𝑒𝑚𝑎𝑛𝑑𝑎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R3: Balance en los puntos de transbordo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𝑝𝑢𝑛𝑡𝑜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𝑡𝑟𝑎𝑛𝑠𝑏𝑜𝑟𝑑𝑜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PE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R4: Restricciones de capacidad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𝐶𝑎𝑝𝑎𝑐𝑖𝑑𝑎𝑑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𝐶𝑎𝑝𝑎𝑐𝑖𝑑𝑎𝑑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AC7E2E-9808-4FFB-AA58-33AAEFA5C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" y="1465310"/>
                <a:ext cx="7740650" cy="5187126"/>
              </a:xfrm>
              <a:prstGeom prst="rect">
                <a:avLst/>
              </a:prstGeom>
              <a:blipFill>
                <a:blip r:embed="rId2"/>
                <a:stretch>
                  <a:fillRect l="-2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37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AADC5F8F-2382-489A-A158-87197DD2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257783"/>
            <a:ext cx="6140858" cy="56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15" y="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17115" y="1325563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4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8BF75E-930C-44A4-B064-0425E6DEE60D}"/>
              </a:ext>
            </a:extLst>
          </p:cNvPr>
          <p:cNvSpPr txBox="1"/>
          <p:nvPr/>
        </p:nvSpPr>
        <p:spPr>
          <a:xfrm>
            <a:off x="564557" y="1870587"/>
            <a:ext cx="80148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PE" b="1" dirty="0" err="1"/>
              <a:t>AlgoritmoGenético</a:t>
            </a:r>
            <a:r>
              <a:rPr lang="es-PE" b="1" dirty="0"/>
              <a:t> (N: tamaño población, G: número de generaciones, </a:t>
            </a:r>
          </a:p>
          <a:p>
            <a:pPr lvl="0"/>
            <a:r>
              <a:rPr lang="es-PE" b="1" dirty="0"/>
              <a:t>		 M: número máximo de generaciones sin mejora)</a:t>
            </a:r>
            <a:endParaRPr lang="en-US" dirty="0"/>
          </a:p>
          <a:p>
            <a:pPr lvl="0"/>
            <a:r>
              <a:rPr lang="es-PE" dirty="0"/>
              <a:t>P = </a:t>
            </a:r>
            <a:r>
              <a:rPr lang="es-PE" dirty="0" err="1"/>
              <a:t>ConstruirPoblaciónInicial</a:t>
            </a:r>
            <a:r>
              <a:rPr lang="es-PE" dirty="0"/>
              <a:t> (</a:t>
            </a:r>
            <a:r>
              <a:rPr lang="es-PE" b="1" dirty="0"/>
              <a:t>N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 err="1"/>
              <a:t>mejor_solución</a:t>
            </a:r>
            <a:r>
              <a:rPr lang="es-PE" dirty="0"/>
              <a:t> </a:t>
            </a:r>
            <a:r>
              <a:rPr lang="en-US" dirty="0"/>
              <a:t>= [ ]</a:t>
            </a:r>
          </a:p>
          <a:p>
            <a:pPr lvl="0"/>
            <a:r>
              <a:rPr lang="es-PE" dirty="0"/>
              <a:t>Repetir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EvaluarAptitud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Para cada individuo P</a:t>
            </a:r>
            <a:r>
              <a:rPr lang="es-PE" baseline="-25000" dirty="0"/>
              <a:t>i</a:t>
            </a:r>
            <a:r>
              <a:rPr lang="es-PE" dirty="0"/>
              <a:t> hacer</a:t>
            </a:r>
            <a:endParaRPr lang="en-US" dirty="0"/>
          </a:p>
          <a:p>
            <a:pPr lvl="0"/>
            <a:r>
              <a:rPr lang="es-PE" dirty="0"/>
              <a:t> 		Si </a:t>
            </a:r>
            <a:r>
              <a:rPr lang="es-PE" dirty="0" err="1"/>
              <a:t>mejor_solución</a:t>
            </a:r>
            <a:r>
              <a:rPr lang="es-PE" dirty="0"/>
              <a:t> = [ ] o Aptitud (P</a:t>
            </a:r>
            <a:r>
              <a:rPr lang="es-PE" baseline="-25000" dirty="0"/>
              <a:t>i</a:t>
            </a:r>
            <a:r>
              <a:rPr lang="es-PE" dirty="0"/>
              <a:t>) &gt; Aptitud (</a:t>
            </a:r>
            <a:r>
              <a:rPr lang="es-PE" dirty="0" err="1"/>
              <a:t>mejor_solución</a:t>
            </a:r>
            <a:r>
              <a:rPr lang="es-PE" dirty="0"/>
              <a:t>) </a:t>
            </a:r>
            <a:endParaRPr lang="en-US" dirty="0"/>
          </a:p>
          <a:p>
            <a:pPr lvl="0"/>
            <a:r>
              <a:rPr lang="es-PE" dirty="0"/>
              <a:t> 			</a:t>
            </a:r>
            <a:r>
              <a:rPr lang="es-PE" dirty="0" err="1"/>
              <a:t>mejor_solución</a:t>
            </a:r>
            <a:r>
              <a:rPr lang="es-PE" dirty="0"/>
              <a:t> = P</a:t>
            </a:r>
            <a:r>
              <a:rPr lang="es-PE" baseline="-25000" dirty="0"/>
              <a:t>i</a:t>
            </a:r>
            <a:endParaRPr lang="en-US" dirty="0"/>
          </a:p>
          <a:p>
            <a:pPr lvl="0"/>
            <a:r>
              <a:rPr lang="es-PE" dirty="0"/>
              <a:t> 	padre1, padre2 </a:t>
            </a:r>
            <a:r>
              <a:rPr lang="en-US" dirty="0"/>
              <a:t>= </a:t>
            </a:r>
            <a:r>
              <a:rPr lang="en-US" dirty="0" err="1"/>
              <a:t>SeleccionarPadres</a:t>
            </a:r>
            <a:r>
              <a:rPr lang="en-US" dirty="0"/>
              <a:t> (P)</a:t>
            </a:r>
          </a:p>
          <a:p>
            <a:pPr lvl="0"/>
            <a:r>
              <a:rPr lang="es-PE" dirty="0"/>
              <a:t> 	hijo1, hijo2 = Cruce (padre1, padre2)</a:t>
            </a:r>
            <a:endParaRPr lang="en-US" dirty="0"/>
          </a:p>
          <a:p>
            <a:pPr lvl="0"/>
            <a:r>
              <a:rPr lang="es-PE" dirty="0"/>
              <a:t> 	hijo1, hijo2 = Mutación (hijo1), Mutación (hijo2)</a:t>
            </a:r>
            <a:endParaRPr lang="en-US" dirty="0"/>
          </a:p>
          <a:p>
            <a:pPr lvl="0"/>
            <a:r>
              <a:rPr lang="es-PE" dirty="0"/>
              <a:t> 	individuo1, individuo2 = </a:t>
            </a:r>
            <a:r>
              <a:rPr lang="es-PE" dirty="0" err="1"/>
              <a:t>SeleccionarIndividuosAEliminar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 = P U {hijo1, hijo2} – {individuo1, individuo2}</a:t>
            </a:r>
            <a:endParaRPr lang="en-US" dirty="0"/>
          </a:p>
          <a:p>
            <a:pPr lvl="0"/>
            <a:r>
              <a:rPr lang="es-PE" dirty="0"/>
              <a:t>Hasta que se llegue al límite de </a:t>
            </a:r>
            <a:r>
              <a:rPr lang="es-PE" b="1" dirty="0"/>
              <a:t>G</a:t>
            </a:r>
            <a:r>
              <a:rPr lang="es-PE" dirty="0"/>
              <a:t> generaciones o hasta que no haya mejora en las</a:t>
            </a:r>
          </a:p>
          <a:p>
            <a:pPr lvl="0"/>
            <a:r>
              <a:rPr lang="es-PE" dirty="0"/>
              <a:t>      últimas </a:t>
            </a:r>
            <a:r>
              <a:rPr lang="es-PE" b="1" dirty="0"/>
              <a:t>M </a:t>
            </a:r>
            <a:r>
              <a:rPr lang="es-PE" dirty="0"/>
              <a:t>generaciones</a:t>
            </a:r>
          </a:p>
          <a:p>
            <a:pPr lvl="0"/>
            <a:r>
              <a:rPr lang="es-PE" dirty="0"/>
              <a:t>Retornar </a:t>
            </a:r>
            <a:r>
              <a:rPr lang="es-PE" dirty="0" err="1"/>
              <a:t>mejor_solución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cruce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5DB225-8EDB-4784-B77F-95F0595BE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3739" y="2304574"/>
            <a:ext cx="3107006" cy="2632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B27D5-32DF-4D24-BE98-3B1F5B584B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7090" y="2452719"/>
            <a:ext cx="2816887" cy="1326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F21AB2-52B9-41E4-89FE-F948CD99F2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94145" y="3893405"/>
            <a:ext cx="2998430" cy="1043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E4E6C4A-5F6E-4C9B-A6C6-76A4FFFCF4E2}"/>
                  </a:ext>
                </a:extLst>
              </p:cNvPr>
              <p:cNvSpPr/>
              <p:nvPr/>
            </p:nvSpPr>
            <p:spPr>
              <a:xfrm>
                <a:off x="2209800" y="5485583"/>
                <a:ext cx="472440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s-PE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s-PE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E4E6C4A-5F6E-4C9B-A6C6-76A4FFFC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485583"/>
                <a:ext cx="4724400" cy="1077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5BE61B-D2DE-42F9-8439-60FD23747074}"/>
              </a:ext>
            </a:extLst>
          </p:cNvPr>
          <p:cNvSpPr txBox="1"/>
          <p:nvPr/>
        </p:nvSpPr>
        <p:spPr>
          <a:xfrm>
            <a:off x="500062" y="1859439"/>
            <a:ext cx="213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Permutación: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90648-468F-4739-A414-193B755DF5CA}"/>
              </a:ext>
            </a:extLst>
          </p:cNvPr>
          <p:cNvSpPr txBox="1"/>
          <p:nvPr/>
        </p:nvSpPr>
        <p:spPr>
          <a:xfrm>
            <a:off x="500062" y="5017953"/>
            <a:ext cx="286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Valores continuos: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237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Problemática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Objetivos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Resultados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Conclusiones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mutación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47AA36-13E6-4BE6-91EE-40D586194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728" y="2294426"/>
            <a:ext cx="3012475" cy="2648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BE164-6BC4-4477-988B-E531764381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032" y="2294426"/>
            <a:ext cx="2815102" cy="2603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C2F4E3-4287-46E6-AFDF-934F5757B2AA}"/>
                  </a:ext>
                </a:extLst>
              </p:cNvPr>
              <p:cNvSpPr/>
              <p:nvPr/>
            </p:nvSpPr>
            <p:spPr>
              <a:xfrm>
                <a:off x="3052705" y="5730696"/>
                <a:ext cx="3038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C2F4E3-4287-46E6-AFDF-934F5757B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705" y="5730696"/>
                <a:ext cx="30385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1F39DF-8B3E-4D0E-9640-2E41F0B16AA8}"/>
              </a:ext>
            </a:extLst>
          </p:cNvPr>
          <p:cNvSpPr txBox="1"/>
          <p:nvPr/>
        </p:nvSpPr>
        <p:spPr>
          <a:xfrm>
            <a:off x="500062" y="1859439"/>
            <a:ext cx="213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Permutación: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08250-831A-4E3F-A82C-D55405765DD4}"/>
              </a:ext>
            </a:extLst>
          </p:cNvPr>
          <p:cNvSpPr txBox="1"/>
          <p:nvPr/>
        </p:nvSpPr>
        <p:spPr>
          <a:xfrm>
            <a:off x="500062" y="5017953"/>
            <a:ext cx="286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Valores continuos: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07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selección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https://lh6.googleusercontent.com/Cm3QLQgE61jfqk_387zMpmFhwQNqz87XdBWWTlGb5J7CG4p3p4t8EMR-XKA12slVwmJwFBAs3fbs1XqkwvNYz8QqWn2hxAoKKW46Q0NbUBspIFEEA7fqg-Lf2cBgwpeWaDLAVTD3">
            <a:extLst>
              <a:ext uri="{FF2B5EF4-FFF2-40B4-BE49-F238E27FC236}">
                <a16:creationId xmlns:a16="http://schemas.microsoft.com/office/drawing/2014/main" id="{87AD0E92-34D1-40CF-BF86-3343FF9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7" y="2527300"/>
            <a:ext cx="3767289" cy="34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tournament selection">
            <a:extLst>
              <a:ext uri="{FF2B5EF4-FFF2-40B4-BE49-F238E27FC236}">
                <a16:creationId xmlns:a16="http://schemas.microsoft.com/office/drawing/2014/main" id="{C4C0CAE9-5247-4FB4-BE9D-0590E5D7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92132"/>
            <a:ext cx="4318514" cy="25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42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D9104-CE63-4559-B28C-E237677F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4" y="1422400"/>
            <a:ext cx="4957996" cy="4978400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6E9319BB-0A06-4109-B958-2D2E4B56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8336"/>
            <a:ext cx="8109769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O5. Modelo matemático (MINLP)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38E54E-1094-4356-B855-5B4303190091}"/>
              </a:ext>
            </a:extLst>
          </p:cNvPr>
          <p:cNvCxnSpPr/>
          <p:nvPr/>
        </p:nvCxnSpPr>
        <p:spPr>
          <a:xfrm>
            <a:off x="564356" y="1134925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4AFF105-FCC2-499D-BFE6-52DB2586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422400"/>
            <a:ext cx="1790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8336"/>
            <a:ext cx="8109769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O5. Modelo matemático (MINLP)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34925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F88738-28EA-4DF0-9AA1-258EDFA9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04" y="1235359"/>
            <a:ext cx="3911412" cy="1932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73355-B2E9-4C61-93E2-538D722F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04" y="3155464"/>
            <a:ext cx="4456506" cy="35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1AA3B5-A177-4AEE-9FE8-2B330A805740}"/>
                  </a:ext>
                </a:extLst>
              </p:cNvPr>
              <p:cNvSpPr/>
              <p:nvPr/>
            </p:nvSpPr>
            <p:spPr>
              <a:xfrm>
                <a:off x="-973438" y="2213171"/>
                <a:ext cx="11226800" cy="870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2: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𝐶𝑜𝑠𝑡𝑜𝑇𝑟𝑎𝑛𝑠𝑝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𝑇𝑟𝑎𝑛𝑠𝑝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nary>
                                                        <m:naryPr>
                                                          <m:chr m:val="∑"/>
                                                          <m:limLoc m:val="undOvr"/>
                                                          <m:supHide m:val="on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naryPr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∈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𝐾</m:t>
                                                          </m:r>
                                                        </m:sub>
                                                        <m:sup/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𝑇𝑟𝑎𝑛𝑠𝑝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en-US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,</m:t>
                                                              </m:r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nary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𝐷𝑒𝑚𝑎𝑛𝑑𝑎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1AA3B5-A177-4AEE-9FE8-2B330A805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3438" y="2213171"/>
                <a:ext cx="11226800" cy="870623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ttps://lh4.googleusercontent.com/AogmQJCqqOWgfUVM3eeye4_-bzkmMwaNRXEDrcOvl_mEFg6r1iP4wEQeaDH8zNGJukAVYh4IZj8EyFxvPgZ14We4YNVdYbMmjqlNlJOkQuUtMlra9JTz5GjQj-A8sgiBIjjgCr7O">
            <a:extLst>
              <a:ext uri="{FF2B5EF4-FFF2-40B4-BE49-F238E27FC236}">
                <a16:creationId xmlns:a16="http://schemas.microsoft.com/office/drawing/2014/main" id="{E412131D-406D-4A9F-B5BB-BD69F44357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674013"/>
            <a:ext cx="3947373" cy="28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lh5.googleusercontent.com/ENCbBtAl2M0VKW1uUwNCny63_qoboZOFr5wejirRaCPtefMhJejR847HFNnJgDwbP6zRT3I17ItN5gQZRvLh8G5Mhm5b8go7eFNRtvyKCCHuEQq-B6ASaYmWh-vzNhMQW2to4vM-">
            <a:extLst>
              <a:ext uri="{FF2B5EF4-FFF2-40B4-BE49-F238E27FC236}">
                <a16:creationId xmlns:a16="http://schemas.microsoft.com/office/drawing/2014/main" id="{41AFA32B-23FD-4F8B-BC2D-F81D296036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55" y="3674013"/>
            <a:ext cx="3940176" cy="29127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6C3E82-3C62-4BDA-AE7A-8B132450CC4F}"/>
              </a:ext>
            </a:extLst>
          </p:cNvPr>
          <p:cNvSpPr txBox="1"/>
          <p:nvPr/>
        </p:nvSpPr>
        <p:spPr>
          <a:xfrm>
            <a:off x="679319" y="1602107"/>
            <a:ext cx="765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32 conjuntos de datos (</a:t>
            </a:r>
            <a:r>
              <a:rPr lang="en-US" dirty="0"/>
              <a:t>8 </a:t>
            </a:r>
            <a:r>
              <a:rPr lang="en-US" dirty="0" err="1"/>
              <a:t>cantidades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 x 4 </a:t>
            </a:r>
            <a:r>
              <a:rPr lang="en-US" dirty="0" err="1"/>
              <a:t>cantidades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bienes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618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3.googleusercontent.com/z-mmMOSs0w4UvB6SWmQodyK2BOEkjd3CikgQYlTEA2dDVbqnCEWpQLjPoUaWuQibqnKXmESfda-3BbB7xBC6gMRLzXm6srAKA486DDgpJuppLlF_owJhO4IZ3qL6UxtGcw8PECi-">
            <a:extLst>
              <a:ext uri="{FF2B5EF4-FFF2-40B4-BE49-F238E27FC236}">
                <a16:creationId xmlns:a16="http://schemas.microsoft.com/office/drawing/2014/main" id="{A0D02298-0E92-44E5-B333-7EA6AAB895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25" y="1517748"/>
            <a:ext cx="3666626" cy="260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6.googleusercontent.com/xsujckHL7wT27lwzslrIxIvyXkpaxN7MPvR1Q9nAELevfxSHKfJ_MYMOm6-s4dQlG9jwhigEWTglItmkKT7Wm6zymqMCyFuUKGNe-9FWToYw145X_6iKI69R88js3Jo4K7ELv9b8">
            <a:extLst>
              <a:ext uri="{FF2B5EF4-FFF2-40B4-BE49-F238E27FC236}">
                <a16:creationId xmlns:a16="http://schemas.microsoft.com/office/drawing/2014/main" id="{95B05BAD-29C3-4740-9C29-E7F4B02D18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13" y="1517748"/>
            <a:ext cx="3667496" cy="255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lh6.googleusercontent.com/i6p6MDU-qb-4QrDPdRWznf_epOf_rCBVfBNN3mn-u4vA1Var_kAQWj8aNkJzQIsGCzxxlusc15HMOiVH-fhkI3QbUOSHxurPAZ68LrVeCdnCgpFzmRyKCAY-K150z-zLW-KJ6t_L">
            <a:extLst>
              <a:ext uri="{FF2B5EF4-FFF2-40B4-BE49-F238E27FC236}">
                <a16:creationId xmlns:a16="http://schemas.microsoft.com/office/drawing/2014/main" id="{8C1B9F73-F5B4-42F5-B80D-58A893F40E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161923"/>
            <a:ext cx="3520875" cy="24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3.googleusercontent.com/l6UITdf9v8bu7c14Ixv9O7SKnA1T1_CNhorsYXNBb5nXNpg82fF5STWiQY-VzCyJg2jK2ef5rYMmIpH7KSyUdaolb2ugV-yAhFjumi_1zhjOeuNDoONp9M_HKREq0kN7EdnCyUsO">
            <a:extLst>
              <a:ext uri="{FF2B5EF4-FFF2-40B4-BE49-F238E27FC236}">
                <a16:creationId xmlns:a16="http://schemas.microsoft.com/office/drawing/2014/main" id="{5282B5DD-9C9F-4D3D-81C7-0BA1E4116E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50" y="4161923"/>
            <a:ext cx="3591295" cy="2481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65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6.googleusercontent.com/b5-10dOq2YJNfo0ZO9DQmwsLmHUPMQ-v0Ny8qqEVYBusg1QQ1x-pKPIA2FoIPVHAPPdrDQ_TzFH6e7eon9KgEnVmRXhuiAFZ-BhHbECkhJD4ST4648I9vj5fEmjfTewFADhTlD9c">
            <a:extLst>
              <a:ext uri="{FF2B5EF4-FFF2-40B4-BE49-F238E27FC236}">
                <a16:creationId xmlns:a16="http://schemas.microsoft.com/office/drawing/2014/main" id="{FA8AF95D-A8DB-439E-9DD7-286D2BEA0F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6" y="2832227"/>
            <a:ext cx="4121151" cy="317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3.googleusercontent.com/pvd1ZrU7t4KIlCy0vi4SiYMRz1jNOUxGUg53mIZJRS7iM11zXzbZM-x23cUaQHR_nKuuFHTE2Zw8-8Dbz3dPSMd6p_OWMVmuuiZ1ApJnB7YYWMBuk5RBzASLIznmApRu1MfTJso2">
            <a:extLst>
              <a:ext uri="{FF2B5EF4-FFF2-40B4-BE49-F238E27FC236}">
                <a16:creationId xmlns:a16="http://schemas.microsoft.com/office/drawing/2014/main" id="{7A007903-AC8E-4B4D-AFFA-4FB34561CD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74" y="2832228"/>
            <a:ext cx="4007644" cy="31722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850B36-525C-4C0B-99BC-ED70C87D1266}"/>
                  </a:ext>
                </a:extLst>
              </p:cNvPr>
              <p:cNvSpPr/>
              <p:nvPr/>
            </p:nvSpPr>
            <p:spPr>
              <a:xfrm>
                <a:off x="3010343" y="1765175"/>
                <a:ext cx="2805768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E" b="0" i="0" smtClean="0">
                          <a:latin typeface="Cambria Math" panose="02040503050406030204" pitchFamily="18" charset="0"/>
                        </a:rPr>
                        <m:t>relative</m:t>
                      </m:r>
                      <m:r>
                        <a:rPr lang="es-P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E" b="0" i="0" smtClean="0">
                          <a:latin typeface="Cambria Math" panose="02040503050406030204" pitchFamily="18" charset="0"/>
                        </a:rPr>
                        <m:t>gap</m:t>
                      </m:r>
                      <m:r>
                        <a:rPr lang="es-P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850B36-525C-4C0B-99BC-ED70C87D1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343" y="1765175"/>
                <a:ext cx="2805768" cy="674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4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BCA814F-2943-4A72-98ED-721FDDE5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872477" y="1906672"/>
            <a:ext cx="3622112" cy="46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8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87CC1C-D4ED-46B1-9236-7923231C5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761384" y="1814936"/>
            <a:ext cx="3554056" cy="4195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0A40-EBD5-484E-B643-8E3A08FA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9888" y="1814936"/>
            <a:ext cx="3554057" cy="4195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8D7EA-3B1B-47F4-8DAC-AC2A15E950D9}"/>
              </a:ext>
            </a:extLst>
          </p:cNvPr>
          <p:cNvSpPr txBox="1"/>
          <p:nvPr/>
        </p:nvSpPr>
        <p:spPr>
          <a:xfrm>
            <a:off x="1304933" y="6199211"/>
            <a:ext cx="246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Almacenes</a:t>
            </a:r>
            <a:r>
              <a:rPr lang="en-US" sz="2400" dirty="0"/>
              <a:t> INDECI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E8280-9F84-4BDD-B435-5A3C67C44C0E}"/>
              </a:ext>
            </a:extLst>
          </p:cNvPr>
          <p:cNvSpPr txBox="1"/>
          <p:nvPr/>
        </p:nvSpPr>
        <p:spPr>
          <a:xfrm>
            <a:off x="4411236" y="6199211"/>
            <a:ext cx="403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Distritos</a:t>
            </a:r>
            <a:r>
              <a:rPr lang="en-US" sz="2400" dirty="0"/>
              <a:t> </a:t>
            </a:r>
            <a:r>
              <a:rPr lang="en-US" sz="2400" dirty="0" err="1"/>
              <a:t>afectados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heladas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413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https://lh6.googleusercontent.com/XrjPKXOJB0iRpfhDLauiFv_6XpUFEwN_9sL9peSM4_KcBctY_zvU6d255bjmB2ve0udLZ9saSLESTtJlM6i8zdLYYLXqrIukN3JD5zxmS68yTcKPe0QkhQZ25OLWqKFyaMDfYK8f">
            <a:extLst>
              <a:ext uri="{FF2B5EF4-FFF2-40B4-BE49-F238E27FC236}">
                <a16:creationId xmlns:a16="http://schemas.microsoft.com/office/drawing/2014/main" id="{34864BFE-2B7B-4618-8257-1EEF160991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40" y="1799061"/>
            <a:ext cx="4973320" cy="476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84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Problemática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49" y="4882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O7. Interfaz de usuario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966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35196C-1176-437C-B3BA-6C7DD361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96" y="1291213"/>
            <a:ext cx="6117808" cy="54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/>
              <a:t>La distribución de ayuda humanitaria requiere una formulación que considere aspectos particulares como equidad en la distribución además del costo de transporte.</a:t>
            </a:r>
          </a:p>
          <a:p>
            <a:pPr algn="just"/>
            <a:r>
              <a:rPr lang="es-PE" dirty="0"/>
              <a:t>El algoritmo genético es una alternativa viable que puede enfrentar múltiples objetivos de forma aproximada (10% de diferencia con el valor óptimo) y con un menor costo computacional.</a:t>
            </a:r>
            <a:endParaRPr lang="en-US" dirty="0"/>
          </a:p>
          <a:p>
            <a:pPr algn="just"/>
            <a:r>
              <a:rPr lang="es-PE" dirty="0"/>
              <a:t>La representación del cromosoma es uno de los factores más importantes para garantizar la efectividad de los algoritmos genéticos.</a:t>
            </a:r>
          </a:p>
          <a:p>
            <a:pPr algn="just"/>
            <a:r>
              <a:rPr lang="es-PE" dirty="0"/>
              <a:t>Los métodos de optimización exactos son preferibles cuando la cantidad de datos de entrada es pequeña (45 nodos con 1 bien, 10 nodos con 7 bienes).</a:t>
            </a:r>
          </a:p>
          <a:p>
            <a:pPr algn="just"/>
            <a:r>
              <a:rPr lang="es-PE" dirty="0"/>
              <a:t>El algoritmo genético permite extraer conjuntos de soluciones diversas bajo diferentes compromisos entre los objetivos de optimización, lo cual es importante para la toma de decisiones en escenarios reales.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36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Gen,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Altiparmak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F., &amp; Lin, L. (2006). A genetic algorithm for two-stage transportation problem using priority-based encoding. OR Spectrum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49" y="4882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O4. Implementación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966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2" descr="https://lh3.googleusercontent.com/heCftnRwpPrgV2JSy-EEPjjABGEX0g5mf3B0GjiaKHh0feNOj6GMcwLFfD1Q2ubbDfYaVKRcPgmTwb-sjEHo9wfcRHywo-H3bdHIBLoLiyn_wF0uUc5sXhc9eYkUVQakkdQ3ZdLe">
            <a:extLst>
              <a:ext uri="{FF2B5EF4-FFF2-40B4-BE49-F238E27FC236}">
                <a16:creationId xmlns:a16="http://schemas.microsoft.com/office/drawing/2014/main" id="{36675BEE-B7DE-4DEB-8618-6AF66465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82" y="1355845"/>
            <a:ext cx="6298036" cy="53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6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D0BC57C9-13D6-4F93-8602-BA9389DA3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r="40025" b="45582"/>
          <a:stretch/>
        </p:blipFill>
        <p:spPr bwMode="auto">
          <a:xfrm>
            <a:off x="2374900" y="1438224"/>
            <a:ext cx="3949700" cy="354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008D1E3B-9888-45F7-A34F-3CA20349E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9" r="41059"/>
          <a:stretch/>
        </p:blipFill>
        <p:spPr bwMode="auto">
          <a:xfrm>
            <a:off x="1384300" y="4729211"/>
            <a:ext cx="5664200" cy="20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población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94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s://lh6.googleusercontent.com/jQfwYexMhXxI_wucOZFi17Oop_RXUttO6UcZ4O5sPk95spzNQHoydZ1pUwZW2OWcMmodyYpRED_d8g62hl9la_UPXHNM6uvsRJxQ2E31sM5DfTrlLyRayE86NMwdh5Vkhsfb8vKX">
            <a:extLst>
              <a:ext uri="{FF2B5EF4-FFF2-40B4-BE49-F238E27FC236}">
                <a16:creationId xmlns:a16="http://schemas.microsoft.com/office/drawing/2014/main" id="{B3E30FB5-987C-445F-B149-C2768AD7D1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62" y="1408346"/>
            <a:ext cx="3666626" cy="2637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3.googleusercontent.com/z-mmMOSs0w4UvB6SWmQodyK2BOEkjd3CikgQYlTEA2dDVbqnCEWpQLjPoUaWuQibqnKXmESfda-3BbB7xBC6gMRLzXm6srAKA486DDgpJuppLlF_owJhO4IZ3qL6UxtGcw8PECi-">
            <a:extLst>
              <a:ext uri="{FF2B5EF4-FFF2-40B4-BE49-F238E27FC236}">
                <a16:creationId xmlns:a16="http://schemas.microsoft.com/office/drawing/2014/main" id="{A0D02298-0E92-44E5-B333-7EA6AAB895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62" y="4107598"/>
            <a:ext cx="3666626" cy="260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6.googleusercontent.com/xsujckHL7wT27lwzslrIxIvyXkpaxN7MPvR1Q9nAELevfxSHKfJ_MYMOm6-s4dQlG9jwhigEWTglItmkKT7Wm6zymqMCyFuUKGNe-9FWToYw145X_6iKI69R88js3Jo4K7ELv9b8">
            <a:extLst>
              <a:ext uri="{FF2B5EF4-FFF2-40B4-BE49-F238E27FC236}">
                <a16:creationId xmlns:a16="http://schemas.microsoft.com/office/drawing/2014/main" id="{95B05BAD-29C3-4740-9C29-E7F4B02D18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0" y="4107598"/>
            <a:ext cx="3667496" cy="255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lh3.googleusercontent.com/M7-6VsCff0jfYci1R-2NTZB2tc2nprPofYiJaAnsa17KbolriC5Ctd8jgL8TL3F2wOO_d9EGNI-ssNx2Ji9ffnQwZkEF_sye3yAffCjAT5wkFKp2vY3pZ5ZVqz6AsOipLMWzq77J">
            <a:extLst>
              <a:ext uri="{FF2B5EF4-FFF2-40B4-BE49-F238E27FC236}">
                <a16:creationId xmlns:a16="http://schemas.microsoft.com/office/drawing/2014/main" id="{D2230D71-7A55-4AC2-BECB-E789042A3D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1" y="1408346"/>
            <a:ext cx="3666626" cy="2552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7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Picture 11" descr="https://lh6.googleusercontent.com/i6p6MDU-qb-4QrDPdRWznf_epOf_rCBVfBNN3mn-u4vA1Var_kAQWj8aNkJzQIsGCzxxlusc15HMOiVH-fhkI3QbUOSHxurPAZ68LrVeCdnCgpFzmRyKCAY-K150z-zLW-KJ6t_L">
            <a:extLst>
              <a:ext uri="{FF2B5EF4-FFF2-40B4-BE49-F238E27FC236}">
                <a16:creationId xmlns:a16="http://schemas.microsoft.com/office/drawing/2014/main" id="{8DA35D78-56BD-408F-A3A3-98BE408FA5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" y="1651952"/>
            <a:ext cx="3242945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4.googleusercontent.com/Rle3pA5OPGmGEYNqzyBL4ZwUJ_OLbRKngg6fU_ML5d6PAw5_ujIv70ImUFucwNCAY3WcsKrAGTeV1fYerqEWrqzpuJv0aH6FWzN_XuR-KnoFlRW4c6rV_w3I1L6tzzY3ayIiHvqw">
            <a:extLst>
              <a:ext uri="{FF2B5EF4-FFF2-40B4-BE49-F238E27FC236}">
                <a16:creationId xmlns:a16="http://schemas.microsoft.com/office/drawing/2014/main" id="{A07379B6-7B2F-4B94-8620-59B5B138B0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33" y="1651952"/>
            <a:ext cx="3321050" cy="22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lh3.googleusercontent.com/l6UITdf9v8bu7c14Ixv9O7SKnA1T1_CNhorsYXNBb5nXNpg82fF5STWiQY-VzCyJg2jK2ef5rYMmIpH7KSyUdaolb2ugV-yAhFjumi_1zhjOeuNDoONp9M_HKREq0kN7EdnCyUsO">
            <a:extLst>
              <a:ext uri="{FF2B5EF4-FFF2-40B4-BE49-F238E27FC236}">
                <a16:creationId xmlns:a16="http://schemas.microsoft.com/office/drawing/2014/main" id="{6CA2D898-E638-418C-91AD-2A894F116F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4" y="4188142"/>
            <a:ext cx="3389630" cy="23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lh6.googleusercontent.com/2k4r8ANFwCaijw5hfMKN5Do3h3mbzYzzqSrTIkbCXNAWF2kh0k-kjQjNGeNEUcI2ngiF7ZLMR-ByyXZAgRC25WDJWjVcFCV8spNBwUh-cQaMn9bdo3e5-j5a4TavpZV-kDXuSUPa">
            <a:extLst>
              <a:ext uri="{FF2B5EF4-FFF2-40B4-BE49-F238E27FC236}">
                <a16:creationId xmlns:a16="http://schemas.microsoft.com/office/drawing/2014/main" id="{48929F66-8A70-4FAB-8413-BBACA7F1CE2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3" y="4188142"/>
            <a:ext cx="335534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10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0CB212-F2C2-4354-A578-06E111D6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3" y="1883831"/>
            <a:ext cx="7058196" cy="43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multiobjective_optimization">
            <a:hlinkClick r:id="" action="ppaction://media"/>
            <a:extLst>
              <a:ext uri="{FF2B5EF4-FFF2-40B4-BE49-F238E27FC236}">
                <a16:creationId xmlns:a16="http://schemas.microsoft.com/office/drawing/2014/main" id="{7EAEFA26-086C-4B7C-8D33-A961ABAEF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4953" y="1620761"/>
            <a:ext cx="4814094" cy="48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la </a:t>
            </a:r>
            <a:r>
              <a:rPr lang="es-PE" b="1" dirty="0">
                <a:solidFill>
                  <a:srgbClr val="0070C0"/>
                </a:solidFill>
              </a:rPr>
              <a:t>formulación</a:t>
            </a:r>
            <a:r>
              <a:rPr lang="es-PE" dirty="0">
                <a:solidFill>
                  <a:srgbClr val="0070C0"/>
                </a:solidFill>
              </a:rPr>
              <a:t> de la función objetivo, restricciones, variables de decisión y parámetros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las </a:t>
            </a:r>
            <a:r>
              <a:rPr lang="es-PE" b="1" dirty="0">
                <a:solidFill>
                  <a:srgbClr val="0070C0"/>
                </a:solidFill>
              </a:rPr>
              <a:t>estructuras</a:t>
            </a:r>
            <a:r>
              <a:rPr lang="es-PE" dirty="0">
                <a:solidFill>
                  <a:srgbClr val="0070C0"/>
                </a:solidFill>
              </a:rPr>
              <a:t> que soporten los datos y el algoritmo para la resolución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y diseñar la </a:t>
            </a:r>
            <a:r>
              <a:rPr lang="es-PE" b="1" dirty="0">
                <a:solidFill>
                  <a:srgbClr val="0070C0"/>
                </a:solidFill>
              </a:rPr>
              <a:t>función de aptitud </a:t>
            </a:r>
            <a:r>
              <a:rPr lang="es-PE" dirty="0">
                <a:solidFill>
                  <a:srgbClr val="0070C0"/>
                </a:solidFill>
              </a:rPr>
              <a:t>y </a:t>
            </a:r>
            <a:r>
              <a:rPr lang="es-PE" b="1" dirty="0">
                <a:solidFill>
                  <a:srgbClr val="0070C0"/>
                </a:solidFill>
              </a:rPr>
              <a:t>operadores</a:t>
            </a:r>
            <a:r>
              <a:rPr lang="es-PE" dirty="0">
                <a:solidFill>
                  <a:srgbClr val="0070C0"/>
                </a:solidFill>
              </a:rPr>
              <a:t> del algoritmo genético.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Implementar el </a:t>
            </a:r>
            <a:r>
              <a:rPr lang="es-PE" b="1" dirty="0">
                <a:solidFill>
                  <a:srgbClr val="0070C0"/>
                </a:solidFill>
              </a:rPr>
              <a:t>algoritmo genético </a:t>
            </a:r>
            <a:r>
              <a:rPr lang="es-PE" dirty="0">
                <a:solidFill>
                  <a:srgbClr val="0070C0"/>
                </a:solidFill>
              </a:rPr>
              <a:t>para la resolución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Diseñar un </a:t>
            </a:r>
            <a:r>
              <a:rPr lang="es-PE" b="1" dirty="0">
                <a:solidFill>
                  <a:srgbClr val="0070C0"/>
                </a:solidFill>
              </a:rPr>
              <a:t>modelo matemático de programación no lineal entera mixta</a:t>
            </a:r>
            <a:r>
              <a:rPr lang="es-PE" dirty="0">
                <a:solidFill>
                  <a:srgbClr val="0070C0"/>
                </a:solidFill>
              </a:rPr>
              <a:t> 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Diseñar y desarrollar la </a:t>
            </a:r>
            <a:r>
              <a:rPr lang="es-PE" b="1" dirty="0">
                <a:solidFill>
                  <a:srgbClr val="0070C0"/>
                </a:solidFill>
              </a:rPr>
              <a:t>experimentación numérica </a:t>
            </a:r>
            <a:r>
              <a:rPr lang="es-PE" dirty="0">
                <a:solidFill>
                  <a:srgbClr val="0070C0"/>
                </a:solidFill>
              </a:rPr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Desarrollar la </a:t>
            </a:r>
            <a:r>
              <a:rPr lang="es-PE" b="1" dirty="0">
                <a:solidFill>
                  <a:srgbClr val="0070C0"/>
                </a:solidFill>
              </a:rPr>
              <a:t>interfaz de usuario </a:t>
            </a:r>
            <a:r>
              <a:rPr lang="es-PE" dirty="0">
                <a:solidFill>
                  <a:srgbClr val="0070C0"/>
                </a:solidFill>
              </a:rPr>
              <a:t>para la ejecución y visualización de los algoritmos de optimización.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4857DE5B-E1FB-43D7-A0A5-6DA96378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" y="1678141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PE" dirty="0"/>
              <a:t>La formulación del problema de distribución de ayuda humanitaria está fundamentalmente vinculada al problema de transbordo, compartiendo parámetros, variables, objetivos y restricciones.</a:t>
            </a:r>
          </a:p>
          <a:p>
            <a:pPr algn="just"/>
            <a:r>
              <a:rPr lang="es-PE" dirty="0"/>
              <a:t>La distribución de ayuda humanitaria requiere una formulación que considere aspectos particulares como equidad en la distribución además del costo de transporte.</a:t>
            </a:r>
          </a:p>
          <a:p>
            <a:pPr algn="just"/>
            <a:r>
              <a:rPr lang="es-PE" dirty="0"/>
              <a:t>El algoritmo genético es una alternativa viable que puede enfrentar múltiples objetivos de forma aproximada (10% de diferencia con el valor óptimo) y con un menor costo computacional.</a:t>
            </a:r>
            <a:endParaRPr lang="en-US" dirty="0"/>
          </a:p>
          <a:p>
            <a:pPr algn="just"/>
            <a:r>
              <a:rPr lang="es-PE" dirty="0"/>
              <a:t>La representación del cromosoma es uno de los factores más importantes para garantizar la efectividad de los algoritmos genéticos.</a:t>
            </a:r>
          </a:p>
          <a:p>
            <a:pPr algn="just"/>
            <a:r>
              <a:rPr lang="es-PE" dirty="0"/>
              <a:t>Los métodos de optimización exactos son preferibles cuando la cantidad de datos de entrada es pequeña (45 nodos con 1 bien, 10 nodos con 7 bienes).</a:t>
            </a:r>
          </a:p>
          <a:p>
            <a:pPr algn="just"/>
            <a:r>
              <a:rPr lang="es-PE" dirty="0"/>
              <a:t>El algoritmo genético permite extraer conjuntos de soluciones diversas bajo diferentes compromisos entre los objetivos de optimización, lo cual es importante para la toma de decisiones en escenarios reales.</a:t>
            </a:r>
            <a:endParaRPr lang="en-US" dirty="0"/>
          </a:p>
          <a:p>
            <a:pPr algn="just"/>
            <a:r>
              <a:rPr lang="es-PE" dirty="0"/>
              <a:t>La interfaz de usuario es una herramienta de utilidad para evaluar diversos datos de entrada y realizar un seguimiento efectivo al proceso de optimización.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24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70" y="2547463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BAC89D-5347-46A5-AB1D-975F568B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1" y="1753267"/>
            <a:ext cx="6342247" cy="48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/>
          </a:bodyPr>
          <a:lstStyle/>
          <a:p>
            <a:pPr algn="ctr"/>
            <a:r>
              <a:rPr lang="es-PE" sz="4000" dirty="0"/>
              <a:t>Logística humanitaria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264C59-1E2B-4E64-AEB1-EC0A9E9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5" y="606256"/>
            <a:ext cx="4297310" cy="564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98A56-E99E-43C3-9342-2A65A994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53" y="3038949"/>
            <a:ext cx="1532364" cy="137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842AF-952F-45C8-BB5F-B0CF6F5E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79" y="3173107"/>
            <a:ext cx="1624147" cy="117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A166-C9A3-4CB1-BBAF-B4566D0F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30" y="1940362"/>
            <a:ext cx="1223929" cy="109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7AACD-F901-4C25-A8A0-A42359E8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48" y="5206609"/>
            <a:ext cx="1008382" cy="902056"/>
          </a:xfrm>
          <a:prstGeom prst="rect">
            <a:avLst/>
          </a:prstGeom>
        </p:spPr>
      </p:pic>
      <p:pic>
        <p:nvPicPr>
          <p:cNvPr id="14" name="Picture 2" descr="Resultado de imagen para money symbol">
            <a:extLst>
              <a:ext uri="{FF2B5EF4-FFF2-40B4-BE49-F238E27FC236}">
                <a16:creationId xmlns:a16="http://schemas.microsoft.com/office/drawing/2014/main" id="{B6E6488F-A0C5-4A5D-9485-C2352509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24" y="5326596"/>
            <a:ext cx="454102" cy="6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greater than symbol">
            <a:extLst>
              <a:ext uri="{FF2B5EF4-FFF2-40B4-BE49-F238E27FC236}">
                <a16:creationId xmlns:a16="http://schemas.microsoft.com/office/drawing/2014/main" id="{421DC676-884D-4FE6-A40E-F9A39A88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00" y="5379544"/>
            <a:ext cx="556185" cy="5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específicos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8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</TotalTime>
  <Words>1615</Words>
  <Application>Microsoft Office PowerPoint</Application>
  <PresentationFormat>On-screen Show (4:3)</PresentationFormat>
  <Paragraphs>160</Paragraphs>
  <Slides>40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MS Mincho</vt:lpstr>
      <vt:lpstr>Arial</vt:lpstr>
      <vt:lpstr>Calibri</vt:lpstr>
      <vt:lpstr>Calibri Light</vt:lpstr>
      <vt:lpstr>Cambria Math</vt:lpstr>
      <vt:lpstr>Times New Roman</vt:lpstr>
      <vt:lpstr>Office Theme</vt:lpstr>
      <vt:lpstr>Algoritmo Genético Multiobjetivo para la Optimización de la Distribución de Ayuda Humanitaria en Caso de Desastres Naturales en el Perú</vt:lpstr>
      <vt:lpstr>Agenda</vt:lpstr>
      <vt:lpstr>Problemática</vt:lpstr>
      <vt:lpstr>Desastres y Fenómenos Naturales</vt:lpstr>
      <vt:lpstr>El terremoto de Pisco (2007)</vt:lpstr>
      <vt:lpstr>¿Cómo distribuir la ayuda de forma más eficiente?</vt:lpstr>
      <vt:lpstr>Modelos de optimización</vt:lpstr>
      <vt:lpstr>Logística humanitaria</vt:lpstr>
      <vt:lpstr>Objetivos específicos</vt:lpstr>
      <vt:lpstr>Objetivos específicos</vt:lpstr>
      <vt:lpstr>Resultados esperados</vt:lpstr>
      <vt:lpstr>Resultados esperados</vt:lpstr>
      <vt:lpstr>Resultados</vt:lpstr>
      <vt:lpstr>O1. Formulación: parámetros y variables</vt:lpstr>
      <vt:lpstr>O1. Formulación: función objetivo</vt:lpstr>
      <vt:lpstr>O1. Formulación: restricciones</vt:lpstr>
      <vt:lpstr>O2. Estructuras de datos: cromosoma</vt:lpstr>
      <vt:lpstr>O3. Algoritmo genético</vt:lpstr>
      <vt:lpstr>O3. Algoritmo genético: cruce</vt:lpstr>
      <vt:lpstr>O3. Algoritmo genético: mutación</vt:lpstr>
      <vt:lpstr>O3. Algoritmo genético: selección</vt:lpstr>
      <vt:lpstr>O5. Modelo matemático (MINLP)</vt:lpstr>
      <vt:lpstr>O5. Modelo matemático (MINLP)</vt:lpstr>
      <vt:lpstr>O6. Experimentación Numérica</vt:lpstr>
      <vt:lpstr>O6. Experimentación Numérica</vt:lpstr>
      <vt:lpstr>O6. Experimentación Numérica</vt:lpstr>
      <vt:lpstr>O6. Análisis de un escenario real</vt:lpstr>
      <vt:lpstr>O6. Análisis de un escenario real</vt:lpstr>
      <vt:lpstr>O6. Análisis de un escenario real</vt:lpstr>
      <vt:lpstr>O7. Interfaz de usuario</vt:lpstr>
      <vt:lpstr>Conclusiones</vt:lpstr>
      <vt:lpstr>Referencias</vt:lpstr>
      <vt:lpstr>O4. Implementación</vt:lpstr>
      <vt:lpstr>O3. Algoritmo genético: población</vt:lpstr>
      <vt:lpstr>O6. Experimentación Numérica</vt:lpstr>
      <vt:lpstr>O6. Experimentación Numérica</vt:lpstr>
      <vt:lpstr>O6. Análisis de un escenario real</vt:lpstr>
      <vt:lpstr>O6. Análisis de un escenario real</vt:lpstr>
      <vt:lpstr>Objetivos específicos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150</cp:revision>
  <dcterms:created xsi:type="dcterms:W3CDTF">2017-07-06T05:23:08Z</dcterms:created>
  <dcterms:modified xsi:type="dcterms:W3CDTF">2018-06-25T21:52:42Z</dcterms:modified>
</cp:coreProperties>
</file>